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9/11/2023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9/11/2023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9/11/2023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9/11/2023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9/11/2023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9/11/2023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9/11/2023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9/11/2023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9/11/2023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9/11/2023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9/11/2023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9/11/2023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1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" Type="http://schemas.openxmlformats.org/officeDocument/2006/relationships/image" Target="../media/image1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11" Type="http://schemas.openxmlformats.org/officeDocument/2006/relationships/image" Target="../media/image29.png"/><Relationship Id="rId5" Type="http://schemas.openxmlformats.org/officeDocument/2006/relationships/image" Target="../media/image12.png"/><Relationship Id="rId15" Type="http://schemas.openxmlformats.org/officeDocument/2006/relationships/image" Target="../media/image33.png"/><Relationship Id="rId10" Type="http://schemas.openxmlformats.org/officeDocument/2006/relationships/image" Target="../media/image28.png"/><Relationship Id="rId4" Type="http://schemas.openxmlformats.org/officeDocument/2006/relationships/image" Target="../media/image24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18" Type="http://schemas.openxmlformats.org/officeDocument/2006/relationships/image" Target="../media/image49.png"/><Relationship Id="rId3" Type="http://schemas.openxmlformats.org/officeDocument/2006/relationships/image" Target="../media/image10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17" Type="http://schemas.openxmlformats.org/officeDocument/2006/relationships/image" Target="../media/image48.png"/><Relationship Id="rId2" Type="http://schemas.openxmlformats.org/officeDocument/2006/relationships/image" Target="../media/image1.png"/><Relationship Id="rId16" Type="http://schemas.openxmlformats.org/officeDocument/2006/relationships/image" Target="../media/image4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12.png"/><Relationship Id="rId15" Type="http://schemas.openxmlformats.org/officeDocument/2006/relationships/image" Target="../media/image46.png"/><Relationship Id="rId10" Type="http://schemas.openxmlformats.org/officeDocument/2006/relationships/image" Target="../media/image41.png"/><Relationship Id="rId4" Type="http://schemas.openxmlformats.org/officeDocument/2006/relationships/image" Target="../media/image36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EDD8C3A-2672-5B25-CA2C-838C6FC1616E}"/>
              </a:ext>
            </a:extLst>
          </p:cNvPr>
          <p:cNvSpPr txBox="1"/>
          <p:nvPr/>
        </p:nvSpPr>
        <p:spPr>
          <a:xfrm>
            <a:off x="119418" y="480947"/>
            <a:ext cx="1135834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dirty="0"/>
              <a:t>Una partícula se mueve a la largo del eje x, de acuerdo con la curva de velocidad contra tiempo que se muestra en la figura. Encuentre el desplazamiento de la partícula entre:</a:t>
            </a:r>
          </a:p>
          <a:p>
            <a:r>
              <a:rPr lang="es-SV" dirty="0"/>
              <a:t>a) t=0 y t=8</a:t>
            </a:r>
          </a:p>
          <a:p>
            <a:r>
              <a:rPr lang="es-SV" dirty="0"/>
              <a:t>b) t=8 y t=20</a:t>
            </a:r>
          </a:p>
          <a:p>
            <a:r>
              <a:rPr lang="es-SV" dirty="0"/>
              <a:t>c) t=20 y t=24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D282F8C-2788-AB86-74FB-6CCA0B7044BB}"/>
              </a:ext>
            </a:extLst>
          </p:cNvPr>
          <p:cNvSpPr txBox="1"/>
          <p:nvPr/>
        </p:nvSpPr>
        <p:spPr>
          <a:xfrm>
            <a:off x="275234" y="4605740"/>
            <a:ext cx="121806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Solución.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41DC120B-3B77-0D37-9D58-75A990AA86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564" y="1911267"/>
            <a:ext cx="4248743" cy="266737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17551375-DDD7-5DF8-B5D7-79C79C0ABEA4}"/>
                  </a:ext>
                </a:extLst>
              </p:cNvPr>
              <p:cNvSpPr txBox="1"/>
              <p:nvPr/>
            </p:nvSpPr>
            <p:spPr>
              <a:xfrm>
                <a:off x="119418" y="5092121"/>
                <a:ext cx="1324597" cy="618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s-SV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s-SV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17551375-DDD7-5DF8-B5D7-79C79C0ABE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" y="5092121"/>
                <a:ext cx="1324597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00C36F45-E2E0-B3DA-303B-F859EA6C7C4F}"/>
                  </a:ext>
                </a:extLst>
              </p:cNvPr>
              <p:cNvSpPr txBox="1"/>
              <p:nvPr/>
            </p:nvSpPr>
            <p:spPr>
              <a:xfrm>
                <a:off x="34184" y="5656719"/>
                <a:ext cx="125623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𝑣𝑑𝑡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00C36F45-E2E0-B3DA-303B-F859EA6C7C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4" y="5656719"/>
                <a:ext cx="125623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996A7D05-8660-2BFE-B87B-66B137D85FC0}"/>
                  </a:ext>
                </a:extLst>
              </p:cNvPr>
              <p:cNvSpPr txBox="1"/>
              <p:nvPr/>
            </p:nvSpPr>
            <p:spPr>
              <a:xfrm>
                <a:off x="102438" y="6007721"/>
                <a:ext cx="126477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𝑣𝑑𝑡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996A7D05-8660-2BFE-B87B-66B137D85F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38" y="6007721"/>
                <a:ext cx="126477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CuadroTexto 26">
            <a:extLst>
              <a:ext uri="{FF2B5EF4-FFF2-40B4-BE49-F238E27FC236}">
                <a16:creationId xmlns:a16="http://schemas.microsoft.com/office/drawing/2014/main" id="{B4DEFAB5-76B2-57D2-2BE0-987B68B5A3AB}"/>
              </a:ext>
            </a:extLst>
          </p:cNvPr>
          <p:cNvSpPr txBox="1"/>
          <p:nvPr/>
        </p:nvSpPr>
        <p:spPr>
          <a:xfrm>
            <a:off x="1674976" y="4602944"/>
            <a:ext cx="3375588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Integrando en ambos lados: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6CFA8AA5-0593-0B0B-C89F-A896AF36BD6E}"/>
                  </a:ext>
                </a:extLst>
              </p:cNvPr>
              <p:cNvSpPr txBox="1"/>
              <p:nvPr/>
            </p:nvSpPr>
            <p:spPr>
              <a:xfrm>
                <a:off x="1493296" y="5067815"/>
                <a:ext cx="2127902" cy="7443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s-SV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limLoc m:val="subSup"/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s-SV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SV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s-SV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𝑣𝑑𝑡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6CFA8AA5-0593-0B0B-C89F-A896AF36B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296" y="5067815"/>
                <a:ext cx="2127902" cy="74430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ECB28BDF-154B-4840-B7F6-788568D1524E}"/>
                  </a:ext>
                </a:extLst>
              </p:cNvPr>
              <p:cNvSpPr txBox="1"/>
              <p:nvPr/>
            </p:nvSpPr>
            <p:spPr>
              <a:xfrm>
                <a:off x="1764767" y="5812121"/>
                <a:ext cx="1905712" cy="7443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SV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sSub>
                            <m:sSub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𝑣𝑑𝑡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ECB28BDF-154B-4840-B7F6-788568D152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4767" y="5812121"/>
                <a:ext cx="1905712" cy="7443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3E3AEAC7-BC18-6F9E-A967-2AF769272644}"/>
                  </a:ext>
                </a:extLst>
              </p:cNvPr>
              <p:cNvSpPr txBox="1"/>
              <p:nvPr/>
            </p:nvSpPr>
            <p:spPr>
              <a:xfrm>
                <a:off x="4700185" y="1166961"/>
                <a:ext cx="1956987" cy="7443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𝑣𝑑𝑡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3E3AEAC7-BC18-6F9E-A967-2AF769272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0185" y="1166961"/>
                <a:ext cx="1956987" cy="74430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0132F526-160A-EFA3-5244-CF36F3171BD8}"/>
                  </a:ext>
                </a:extLst>
              </p:cNvPr>
              <p:cNvSpPr txBox="1"/>
              <p:nvPr/>
            </p:nvSpPr>
            <p:spPr>
              <a:xfrm>
                <a:off x="4918429" y="1882903"/>
                <a:ext cx="2093719" cy="7443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b="1" smtClean="0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es-SV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SV" b="1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s-SV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s-SV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s-SV" b="1" i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s-SV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s-SV" b="1" i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p>
                        <m:e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𝒗𝒅𝒕</m:t>
                          </m:r>
                        </m:e>
                      </m:nary>
                    </m:oMath>
                  </m:oMathPara>
                </a14:m>
                <a:endParaRPr lang="es-SV" b="1" dirty="0"/>
              </a:p>
            </p:txBody>
          </p:sp>
        </mc:Choice>
        <mc:Fallback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0132F526-160A-EFA3-5244-CF36F3171B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8429" y="1882903"/>
                <a:ext cx="2093719" cy="74430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CuadroTexto 36">
            <a:extLst>
              <a:ext uri="{FF2B5EF4-FFF2-40B4-BE49-F238E27FC236}">
                <a16:creationId xmlns:a16="http://schemas.microsoft.com/office/drawing/2014/main" id="{120EB637-FDEF-9D7F-DFAC-F001E0516525}"/>
              </a:ext>
            </a:extLst>
          </p:cNvPr>
          <p:cNvSpPr txBox="1"/>
          <p:nvPr/>
        </p:nvSpPr>
        <p:spPr>
          <a:xfrm>
            <a:off x="4525590" y="2620932"/>
            <a:ext cx="2969072" cy="88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 es la forma de encontrar el desplazamiento.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5D448460-8AD0-47E8-0DE2-BC36B220F303}"/>
              </a:ext>
            </a:extLst>
          </p:cNvPr>
          <p:cNvSpPr txBox="1"/>
          <p:nvPr/>
        </p:nvSpPr>
        <p:spPr>
          <a:xfrm>
            <a:off x="4845465" y="3655901"/>
            <a:ext cx="4332718" cy="88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Vamos a identificar puntos específicos en la gráfica A,B,C,D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1" name="Imagen 40">
            <a:extLst>
              <a:ext uri="{FF2B5EF4-FFF2-40B4-BE49-F238E27FC236}">
                <a16:creationId xmlns:a16="http://schemas.microsoft.com/office/drawing/2014/main" id="{3D4D9180-4E7C-B894-F871-E84914B849C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03032" y="4096085"/>
            <a:ext cx="4182059" cy="2524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27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21" grpId="0"/>
      <p:bldP spid="23" grpId="0"/>
      <p:bldP spid="25" grpId="0"/>
      <p:bldP spid="27" grpId="0"/>
      <p:bldP spid="29" grpId="0"/>
      <p:bldP spid="31" grpId="0"/>
      <p:bldP spid="33" grpId="0"/>
      <p:bldP spid="35" grpId="0"/>
      <p:bldP spid="37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30C7AF99-EA22-14EF-B248-D76ED5BEAC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3484" y="508877"/>
            <a:ext cx="3208516" cy="193680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56D3D4A7-2E8C-F1D4-7CC7-E63AA5294069}"/>
                  </a:ext>
                </a:extLst>
              </p:cNvPr>
              <p:cNvSpPr txBox="1"/>
              <p:nvPr/>
            </p:nvSpPr>
            <p:spPr>
              <a:xfrm>
                <a:off x="170916" y="541595"/>
                <a:ext cx="1434147" cy="9227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s-SV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A-B:</a:t>
                </a:r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r>
                  <a:rPr lang="es-SV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A(0,0)   B(8,32)</a:t>
                </a:r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12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     </m:t>
                          </m:r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2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SV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56D3D4A7-2E8C-F1D4-7CC7-E63AA52940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16" y="541595"/>
                <a:ext cx="1434147" cy="922753"/>
              </a:xfrm>
              <a:prstGeom prst="rect">
                <a:avLst/>
              </a:prstGeom>
              <a:blipFill>
                <a:blip r:embed="rId4"/>
                <a:stretch>
                  <a:fillRect l="-2128" r="-851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uadroTexto 23">
            <a:extLst>
              <a:ext uri="{FF2B5EF4-FFF2-40B4-BE49-F238E27FC236}">
                <a16:creationId xmlns:a16="http://schemas.microsoft.com/office/drawing/2014/main" id="{7CE8634D-CAB9-35C3-E06D-B887AD6ADF44}"/>
              </a:ext>
            </a:extLst>
          </p:cNvPr>
          <p:cNvSpPr txBox="1"/>
          <p:nvPr/>
        </p:nvSpPr>
        <p:spPr>
          <a:xfrm>
            <a:off x="132031" y="1366521"/>
            <a:ext cx="615297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Calculando la ecuación de la recta entre A y B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5D573AEC-2FE4-6FEA-DB96-A13F8EE24525}"/>
                  </a:ext>
                </a:extLst>
              </p:cNvPr>
              <p:cNvSpPr txBox="1"/>
              <p:nvPr/>
            </p:nvSpPr>
            <p:spPr>
              <a:xfrm>
                <a:off x="140232" y="1983293"/>
                <a:ext cx="1495514" cy="6119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SV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5D573AEC-2FE4-6FEA-DB96-A13F8EE245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32" y="1983293"/>
                <a:ext cx="1495514" cy="6119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755955F1-2793-F1BE-DFE9-B99B6FE7962E}"/>
                  </a:ext>
                </a:extLst>
              </p:cNvPr>
              <p:cNvSpPr txBox="1"/>
              <p:nvPr/>
            </p:nvSpPr>
            <p:spPr>
              <a:xfrm>
                <a:off x="1469877" y="1919813"/>
                <a:ext cx="1580972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32−0</m:t>
                          </m:r>
                        </m:num>
                        <m:den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8−0</m:t>
                          </m:r>
                        </m:den>
                      </m:f>
                      <m:r>
                        <a:rPr lang="es-SV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755955F1-2793-F1BE-DFE9-B99B6FE79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9877" y="1919813"/>
                <a:ext cx="1580972" cy="612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CuadroTexto 29">
            <a:extLst>
              <a:ext uri="{FF2B5EF4-FFF2-40B4-BE49-F238E27FC236}">
                <a16:creationId xmlns:a16="http://schemas.microsoft.com/office/drawing/2014/main" id="{41894420-39A6-632A-4681-BC009B935949}"/>
              </a:ext>
            </a:extLst>
          </p:cNvPr>
          <p:cNvSpPr txBox="1"/>
          <p:nvPr/>
        </p:nvSpPr>
        <p:spPr>
          <a:xfrm>
            <a:off x="132031" y="2614920"/>
            <a:ext cx="448654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Ecuación punto pendiente de esa recta: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F99971B7-B186-22F3-7A6A-753B9F2FC4DC}"/>
                  </a:ext>
                </a:extLst>
              </p:cNvPr>
              <p:cNvSpPr txBox="1"/>
              <p:nvPr/>
            </p:nvSpPr>
            <p:spPr>
              <a:xfrm>
                <a:off x="0" y="3192672"/>
                <a:ext cx="276883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F99971B7-B186-22F3-7A6A-753B9F2FC4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192672"/>
                <a:ext cx="2768837" cy="369332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43BF7EBB-4C76-ACD5-F7C8-B996A6455077}"/>
                  </a:ext>
                </a:extLst>
              </p:cNvPr>
              <p:cNvSpPr txBox="1"/>
              <p:nvPr/>
            </p:nvSpPr>
            <p:spPr>
              <a:xfrm>
                <a:off x="140232" y="3608320"/>
                <a:ext cx="244409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−0=4</m:t>
                      </m:r>
                      <m:d>
                        <m:d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−0</m:t>
                          </m:r>
                        </m:e>
                      </m:d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43BF7EBB-4C76-ACD5-F7C8-B996A64550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32" y="3608320"/>
                <a:ext cx="2444097" cy="369332"/>
              </a:xfrm>
              <a:prstGeom prst="rect">
                <a:avLst/>
              </a:prstGeom>
              <a:blipFill>
                <a:blip r:embed="rId8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15012BF4-9049-A633-A39F-326A7248E21A}"/>
                  </a:ext>
                </a:extLst>
              </p:cNvPr>
              <p:cNvSpPr txBox="1"/>
              <p:nvPr/>
            </p:nvSpPr>
            <p:spPr>
              <a:xfrm>
                <a:off x="410198" y="3995877"/>
                <a:ext cx="17126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15012BF4-9049-A633-A39F-326A7248E2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198" y="3995877"/>
                <a:ext cx="1712658" cy="369332"/>
              </a:xfrm>
              <a:prstGeom prst="rect">
                <a:avLst/>
              </a:prstGeom>
              <a:blipFill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5D95B212-886C-A695-D34C-637DAE033D3C}"/>
                  </a:ext>
                </a:extLst>
              </p:cNvPr>
              <p:cNvSpPr txBox="1"/>
              <p:nvPr/>
            </p:nvSpPr>
            <p:spPr>
              <a:xfrm>
                <a:off x="170916" y="4289312"/>
                <a:ext cx="4559610" cy="11285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Como la gráfica no es x-y, sino t-v, entonces: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=4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5D95B212-886C-A695-D34C-637DAE033D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16" y="4289312"/>
                <a:ext cx="4559610" cy="1128514"/>
              </a:xfrm>
              <a:prstGeom prst="rect">
                <a:avLst/>
              </a:prstGeom>
              <a:blipFill>
                <a:blip r:embed="rId10"/>
                <a:stretch>
                  <a:fillRect l="-107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uadroTexto 39">
            <a:extLst>
              <a:ext uri="{FF2B5EF4-FFF2-40B4-BE49-F238E27FC236}">
                <a16:creationId xmlns:a16="http://schemas.microsoft.com/office/drawing/2014/main" id="{877AD653-3F84-BE2B-630E-27787E719ACE}"/>
              </a:ext>
            </a:extLst>
          </p:cNvPr>
          <p:cNvSpPr txBox="1"/>
          <p:nvPr/>
        </p:nvSpPr>
        <p:spPr>
          <a:xfrm>
            <a:off x="140232" y="5246390"/>
            <a:ext cx="4213077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Aplicando la ecuación de desplazamiento: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89D75E87-4051-31D2-8F44-0A8D90FABE80}"/>
                  </a:ext>
                </a:extLst>
              </p:cNvPr>
              <p:cNvSpPr txBox="1"/>
              <p:nvPr/>
            </p:nvSpPr>
            <p:spPr>
              <a:xfrm>
                <a:off x="-94776" y="5780347"/>
                <a:ext cx="2341546" cy="7151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𝑣𝑑𝑡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89D75E87-4051-31D2-8F44-0A8D90FABE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4776" y="5780347"/>
                <a:ext cx="2341546" cy="7151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90421FE0-71D5-A1B3-E683-0648772FC3BC}"/>
                  </a:ext>
                </a:extLst>
              </p:cNvPr>
              <p:cNvSpPr txBox="1"/>
              <p:nvPr/>
            </p:nvSpPr>
            <p:spPr>
              <a:xfrm>
                <a:off x="5316124" y="562968"/>
                <a:ext cx="1937758" cy="7151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𝑡𝑑𝑡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90421FE0-71D5-A1B3-E683-0648772FC3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6124" y="562968"/>
                <a:ext cx="1937758" cy="7151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4B5ACA57-915C-E194-D2A0-DBE40A4FD660}"/>
                  </a:ext>
                </a:extLst>
              </p:cNvPr>
              <p:cNvSpPr txBox="1"/>
              <p:nvPr/>
            </p:nvSpPr>
            <p:spPr>
              <a:xfrm>
                <a:off x="5239212" y="1147325"/>
                <a:ext cx="2091582" cy="903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=4∗</m:t>
                      </m:r>
                      <m:sSubSup>
                        <m:sSubSup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SV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s-SV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SV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s-SV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s-SV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bSup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4B5ACA57-915C-E194-D2A0-DBE40A4FD6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212" y="1147325"/>
                <a:ext cx="2091582" cy="90326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CuadroTexto 47">
                <a:extLst>
                  <a:ext uri="{FF2B5EF4-FFF2-40B4-BE49-F238E27FC236}">
                    <a16:creationId xmlns:a16="http://schemas.microsoft.com/office/drawing/2014/main" id="{6FD88802-242F-2111-4E32-AEC4D1F127C6}"/>
                  </a:ext>
                </a:extLst>
              </p:cNvPr>
              <p:cNvSpPr txBox="1"/>
              <p:nvPr/>
            </p:nvSpPr>
            <p:spPr>
              <a:xfrm>
                <a:off x="5287968" y="1990602"/>
                <a:ext cx="1836706" cy="5973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=2</m:t>
                      </m:r>
                      <m:sSubSup>
                        <m:sSubSup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SV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s-SV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bSup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48" name="CuadroTexto 47">
                <a:extLst>
                  <a:ext uri="{FF2B5EF4-FFF2-40B4-BE49-F238E27FC236}">
                    <a16:creationId xmlns:a16="http://schemas.microsoft.com/office/drawing/2014/main" id="{6FD88802-242F-2111-4E32-AEC4D1F127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7968" y="1990602"/>
                <a:ext cx="1836706" cy="59734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E3F87A0D-E425-3BCD-119A-9C7E3236FB28}"/>
                  </a:ext>
                </a:extLst>
              </p:cNvPr>
              <p:cNvSpPr txBox="1"/>
              <p:nvPr/>
            </p:nvSpPr>
            <p:spPr>
              <a:xfrm>
                <a:off x="5350308" y="2732058"/>
                <a:ext cx="251887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d>
                        </m:e>
                        <m:sup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i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e>
                        <m:sup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E3F87A0D-E425-3BCD-119A-9C7E3236FB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308" y="2732058"/>
                <a:ext cx="2518872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CuadroTexto 51">
                <a:extLst>
                  <a:ext uri="{FF2B5EF4-FFF2-40B4-BE49-F238E27FC236}">
                    <a16:creationId xmlns:a16="http://schemas.microsoft.com/office/drawing/2014/main" id="{75E5B5D7-1E1F-E296-C2A2-E4A4C3CB89A0}"/>
                  </a:ext>
                </a:extLst>
              </p:cNvPr>
              <p:cNvSpPr txBox="1"/>
              <p:nvPr/>
            </p:nvSpPr>
            <p:spPr>
              <a:xfrm>
                <a:off x="5366650" y="3292445"/>
                <a:ext cx="1836706" cy="464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𝑩</m:t>
                        </m:r>
                      </m:sub>
                    </m:sSub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𝟏𝟐𝟖</m:t>
                    </m:r>
                  </m:oMath>
                </a14:m>
                <a:r>
                  <a:rPr lang="en-US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2" name="CuadroTexto 51">
                <a:extLst>
                  <a:ext uri="{FF2B5EF4-FFF2-40B4-BE49-F238E27FC236}">
                    <a16:creationId xmlns:a16="http://schemas.microsoft.com/office/drawing/2014/main" id="{75E5B5D7-1E1F-E296-C2A2-E4A4C3CB8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6650" y="3292445"/>
                <a:ext cx="1836706" cy="464166"/>
              </a:xfrm>
              <a:prstGeom prst="rect">
                <a:avLst/>
              </a:prstGeom>
              <a:blipFill>
                <a:blip r:embed="rId16"/>
                <a:stretch>
                  <a:fillRect b="-2105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444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6" grpId="0"/>
      <p:bldP spid="28" grpId="0"/>
      <p:bldP spid="30" grpId="0"/>
      <p:bldP spid="32" grpId="0"/>
      <p:bldP spid="34" grpId="0"/>
      <p:bldP spid="36" grpId="0"/>
      <p:bldP spid="38" grpId="0"/>
      <p:bldP spid="40" grpId="0"/>
      <p:bldP spid="42" grpId="0"/>
      <p:bldP spid="44" grpId="0"/>
      <p:bldP spid="46" grpId="0"/>
      <p:bldP spid="48" grpId="0"/>
      <p:bldP spid="50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30C7AF99-EA22-14EF-B248-D76ED5BEAC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3484" y="508877"/>
            <a:ext cx="3208516" cy="193680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56D3D4A7-2E8C-F1D4-7CC7-E63AA5294069}"/>
                  </a:ext>
                </a:extLst>
              </p:cNvPr>
              <p:cNvSpPr txBox="1"/>
              <p:nvPr/>
            </p:nvSpPr>
            <p:spPr>
              <a:xfrm>
                <a:off x="170916" y="541595"/>
                <a:ext cx="1803163" cy="9227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s-SV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s-SV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-C:</a:t>
                </a:r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r>
                  <a:rPr lang="es-SV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s-SV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(8,32)   C(20,32)</a:t>
                </a:r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200" b="0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</m:t>
                      </m:r>
                      <m:sSub>
                        <m:sSubPr>
                          <m:ctrlP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12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   </m:t>
                          </m:r>
                          <m:r>
                            <a:rPr lang="es-SV" sz="1200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   </m:t>
                          </m:r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 </m:t>
                          </m:r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2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SV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56D3D4A7-2E8C-F1D4-7CC7-E63AA52940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16" y="541595"/>
                <a:ext cx="1803163" cy="922753"/>
              </a:xfrm>
              <a:prstGeom prst="rect">
                <a:avLst/>
              </a:prstGeom>
              <a:blipFill>
                <a:blip r:embed="rId4"/>
                <a:stretch>
                  <a:fillRect l="-1689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uadroTexto 23">
            <a:extLst>
              <a:ext uri="{FF2B5EF4-FFF2-40B4-BE49-F238E27FC236}">
                <a16:creationId xmlns:a16="http://schemas.microsoft.com/office/drawing/2014/main" id="{7CE8634D-CAB9-35C3-E06D-B887AD6ADF44}"/>
              </a:ext>
            </a:extLst>
          </p:cNvPr>
          <p:cNvSpPr txBox="1"/>
          <p:nvPr/>
        </p:nvSpPr>
        <p:spPr>
          <a:xfrm>
            <a:off x="132031" y="1366521"/>
            <a:ext cx="615297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Calculando la ecuación de la recta entre B y C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5D573AEC-2FE4-6FEA-DB96-A13F8EE24525}"/>
                  </a:ext>
                </a:extLst>
              </p:cNvPr>
              <p:cNvSpPr txBox="1"/>
              <p:nvPr/>
            </p:nvSpPr>
            <p:spPr>
              <a:xfrm>
                <a:off x="140232" y="1983293"/>
                <a:ext cx="1495514" cy="6119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SV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5D573AEC-2FE4-6FEA-DB96-A13F8EE245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32" y="1983293"/>
                <a:ext cx="1495514" cy="6119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755955F1-2793-F1BE-DFE9-B99B6FE7962E}"/>
                  </a:ext>
                </a:extLst>
              </p:cNvPr>
              <p:cNvSpPr txBox="1"/>
              <p:nvPr/>
            </p:nvSpPr>
            <p:spPr>
              <a:xfrm>
                <a:off x="1469876" y="1919813"/>
                <a:ext cx="1895471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32−</m:t>
                          </m:r>
                          <m:r>
                            <a:rPr lang="es-SV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es-SV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SV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s-SV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755955F1-2793-F1BE-DFE9-B99B6FE79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9876" y="1919813"/>
                <a:ext cx="1895471" cy="612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CuadroTexto 29">
            <a:extLst>
              <a:ext uri="{FF2B5EF4-FFF2-40B4-BE49-F238E27FC236}">
                <a16:creationId xmlns:a16="http://schemas.microsoft.com/office/drawing/2014/main" id="{41894420-39A6-632A-4681-BC009B935949}"/>
              </a:ext>
            </a:extLst>
          </p:cNvPr>
          <p:cNvSpPr txBox="1"/>
          <p:nvPr/>
        </p:nvSpPr>
        <p:spPr>
          <a:xfrm>
            <a:off x="132031" y="2614920"/>
            <a:ext cx="448654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Ecuación punto pendiente de esa recta: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F99971B7-B186-22F3-7A6A-753B9F2FC4DC}"/>
                  </a:ext>
                </a:extLst>
              </p:cNvPr>
              <p:cNvSpPr txBox="1"/>
              <p:nvPr/>
            </p:nvSpPr>
            <p:spPr>
              <a:xfrm>
                <a:off x="0" y="3192672"/>
                <a:ext cx="276883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F99971B7-B186-22F3-7A6A-753B9F2FC4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192672"/>
                <a:ext cx="2768837" cy="369332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43BF7EBB-4C76-ACD5-F7C8-B996A6455077}"/>
                  </a:ext>
                </a:extLst>
              </p:cNvPr>
              <p:cNvSpPr txBox="1"/>
              <p:nvPr/>
            </p:nvSpPr>
            <p:spPr>
              <a:xfrm>
                <a:off x="140232" y="3608320"/>
                <a:ext cx="244409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SV" b="0" i="0" smtClean="0">
                          <a:latin typeface="Cambria Math" panose="02040503050406030204" pitchFamily="18" charset="0"/>
                        </a:rPr>
                        <m:t>32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b="0" i="0" smtClean="0">
                          <a:latin typeface="Cambria Math" panose="02040503050406030204" pitchFamily="18" charset="0"/>
                        </a:rPr>
                        <m:t>0</m:t>
                      </m:r>
                      <m:d>
                        <m:d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SV" b="0" i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43BF7EBB-4C76-ACD5-F7C8-B996A64550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32" y="3608320"/>
                <a:ext cx="2444097" cy="369332"/>
              </a:xfrm>
              <a:prstGeom prst="rect">
                <a:avLst/>
              </a:prstGeom>
              <a:blipFill>
                <a:blip r:embed="rId8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15012BF4-9049-A633-A39F-326A7248E21A}"/>
                  </a:ext>
                </a:extLst>
              </p:cNvPr>
              <p:cNvSpPr txBox="1"/>
              <p:nvPr/>
            </p:nvSpPr>
            <p:spPr>
              <a:xfrm>
                <a:off x="140232" y="3995877"/>
                <a:ext cx="17126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SV" b="0" i="1" smtClean="0">
                          <a:latin typeface="Cambria Math" panose="02040503050406030204" pitchFamily="18" charset="0"/>
                        </a:rPr>
                        <m:t>−32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b="0" i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15012BF4-9049-A633-A39F-326A7248E2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32" y="3995877"/>
                <a:ext cx="1712658" cy="369332"/>
              </a:xfrm>
              <a:prstGeom prst="rect">
                <a:avLst/>
              </a:prstGeom>
              <a:blipFill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5D95B212-886C-A695-D34C-637DAE033D3C}"/>
                  </a:ext>
                </a:extLst>
              </p:cNvPr>
              <p:cNvSpPr txBox="1"/>
              <p:nvPr/>
            </p:nvSpPr>
            <p:spPr>
              <a:xfrm>
                <a:off x="170916" y="4650379"/>
                <a:ext cx="4559610" cy="11285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Como la gráfica no es x-y, sino t-v, entonces: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=32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5D95B212-886C-A695-D34C-637DAE033D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16" y="4650379"/>
                <a:ext cx="4559610" cy="1128514"/>
              </a:xfrm>
              <a:prstGeom prst="rect">
                <a:avLst/>
              </a:prstGeom>
              <a:blipFill>
                <a:blip r:embed="rId10"/>
                <a:stretch>
                  <a:fillRect l="-107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uadroTexto 39">
            <a:extLst>
              <a:ext uri="{FF2B5EF4-FFF2-40B4-BE49-F238E27FC236}">
                <a16:creationId xmlns:a16="http://schemas.microsoft.com/office/drawing/2014/main" id="{877AD653-3F84-BE2B-630E-27787E719ACE}"/>
              </a:ext>
            </a:extLst>
          </p:cNvPr>
          <p:cNvSpPr txBox="1"/>
          <p:nvPr/>
        </p:nvSpPr>
        <p:spPr>
          <a:xfrm>
            <a:off x="132031" y="5656949"/>
            <a:ext cx="4213077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Aplicando la ecuación de desplazamiento: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89D75E87-4051-31D2-8F44-0A8D90FABE80}"/>
                  </a:ext>
                </a:extLst>
              </p:cNvPr>
              <p:cNvSpPr txBox="1"/>
              <p:nvPr/>
            </p:nvSpPr>
            <p:spPr>
              <a:xfrm>
                <a:off x="-94776" y="6031860"/>
                <a:ext cx="2341546" cy="7151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SV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s-SV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s-SV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  <m:sup>
                          <m:r>
                            <a:rPr lang="es-SV" b="0" i="0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p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𝑣𝑑𝑡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89D75E87-4051-31D2-8F44-0A8D90FABE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4776" y="6031860"/>
                <a:ext cx="2341546" cy="7151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90421FE0-71D5-A1B3-E683-0648772FC3BC}"/>
                  </a:ext>
                </a:extLst>
              </p:cNvPr>
              <p:cNvSpPr txBox="1"/>
              <p:nvPr/>
            </p:nvSpPr>
            <p:spPr>
              <a:xfrm>
                <a:off x="5316123" y="562968"/>
                <a:ext cx="2306725" cy="7152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>
                          <a:latin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SV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s-SV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s-SV">
                              <a:latin typeface="Cambria Math" panose="02040503050406030204" pitchFamily="18" charset="0"/>
                            </a:rPr>
                            <m:t>C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1"/>
                            </m:rPr>
                            <a:rPr lang="es-SV" b="0" i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  <m:sup>
                          <m:r>
                            <a:rPr lang="es-SV" b="0" i="0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p>
                        <m:e>
                          <m:r>
                            <a:rPr lang="es-SV" b="0" i="0" smtClean="0">
                              <a:latin typeface="Cambria Math" panose="02040503050406030204" pitchFamily="18" charset="0"/>
                            </a:rPr>
                            <m:t>32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90421FE0-71D5-A1B3-E683-0648772FC3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6123" y="562968"/>
                <a:ext cx="2306725" cy="71526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4B5ACA57-915C-E194-D2A0-DBE40A4FD660}"/>
                  </a:ext>
                </a:extLst>
              </p:cNvPr>
              <p:cNvSpPr txBox="1"/>
              <p:nvPr/>
            </p:nvSpPr>
            <p:spPr>
              <a:xfrm>
                <a:off x="5239212" y="1147325"/>
                <a:ext cx="2091582" cy="7152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>
                          <a:latin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SV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s-SV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s-SV">
                              <a:latin typeface="Cambria Math" panose="02040503050406030204" pitchFamily="18" charset="0"/>
                            </a:rPr>
                            <m:t>C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>
                          <a:latin typeface="Cambria Math" panose="02040503050406030204" pitchFamily="18" charset="0"/>
                        </a:rPr>
                        <m:t>32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1"/>
                            </m:rPr>
                            <a:rPr lang="es-SV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  <m:sup>
                          <m:r>
                            <a:rPr lang="es-SV">
                              <a:latin typeface="Cambria Math" panose="02040503050406030204" pitchFamily="18" charset="0"/>
                            </a:rPr>
                            <m:t>20</m:t>
                          </m:r>
                        </m:sup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4B5ACA57-915C-E194-D2A0-DBE40A4FD6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212" y="1147325"/>
                <a:ext cx="2091582" cy="71526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CuadroTexto 47">
                <a:extLst>
                  <a:ext uri="{FF2B5EF4-FFF2-40B4-BE49-F238E27FC236}">
                    <a16:creationId xmlns:a16="http://schemas.microsoft.com/office/drawing/2014/main" id="{6FD88802-242F-2111-4E32-AEC4D1F127C6}"/>
                  </a:ext>
                </a:extLst>
              </p:cNvPr>
              <p:cNvSpPr txBox="1"/>
              <p:nvPr/>
            </p:nvSpPr>
            <p:spPr>
              <a:xfrm>
                <a:off x="5287968" y="1990602"/>
                <a:ext cx="1836706" cy="5974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SV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s-SV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s-SV">
                              <a:latin typeface="Cambria Math" panose="02040503050406030204" pitchFamily="18" charset="0"/>
                            </a:rPr>
                            <m:t>C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s-SV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  <m:r>
                                <a:rPr lang="es-SV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b>
                          <m:r>
                            <a:rPr lang="es-SV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  <m:sup>
                          <m:r>
                            <a:rPr lang="es-SV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sup>
                      </m:sSubSup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48" name="CuadroTexto 47">
                <a:extLst>
                  <a:ext uri="{FF2B5EF4-FFF2-40B4-BE49-F238E27FC236}">
                    <a16:creationId xmlns:a16="http://schemas.microsoft.com/office/drawing/2014/main" id="{6FD88802-242F-2111-4E32-AEC4D1F127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7968" y="1990602"/>
                <a:ext cx="1836706" cy="59747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E3F87A0D-E425-3BCD-119A-9C7E3236FB28}"/>
                  </a:ext>
                </a:extLst>
              </p:cNvPr>
              <p:cNvSpPr txBox="1"/>
              <p:nvPr/>
            </p:nvSpPr>
            <p:spPr>
              <a:xfrm>
                <a:off x="5350308" y="2732058"/>
                <a:ext cx="251887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SV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s-SV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s-SV">
                              <a:latin typeface="Cambria Math" panose="02040503050406030204" pitchFamily="18" charset="0"/>
                            </a:rPr>
                            <m:t>C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b="0" i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s-SV" b="0" i="0" smtClean="0">
                          <a:latin typeface="Cambria Math" panose="02040503050406030204" pitchFamily="18" charset="0"/>
                        </a:rPr>
                        <m:t>(20−8)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E3F87A0D-E425-3BCD-119A-9C7E3236FB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308" y="2732058"/>
                <a:ext cx="2518872" cy="369332"/>
              </a:xfrm>
              <a:prstGeom prst="rect">
                <a:avLst/>
              </a:prstGeom>
              <a:blipFill>
                <a:blip r:embed="rId1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CuadroTexto 51">
                <a:extLst>
                  <a:ext uri="{FF2B5EF4-FFF2-40B4-BE49-F238E27FC236}">
                    <a16:creationId xmlns:a16="http://schemas.microsoft.com/office/drawing/2014/main" id="{75E5B5D7-1E1F-E296-C2A2-E4A4C3CB89A0}"/>
                  </a:ext>
                </a:extLst>
              </p:cNvPr>
              <p:cNvSpPr txBox="1"/>
              <p:nvPr/>
            </p:nvSpPr>
            <p:spPr>
              <a:xfrm>
                <a:off x="5366650" y="3292445"/>
                <a:ext cx="1836706" cy="464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SV" b="1" smtClean="0">
                        <a:latin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s-SV" b="1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SV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s-SV" b="1" i="1">
                            <a:latin typeface="Cambria Math" panose="02040503050406030204" pitchFamily="18" charset="0"/>
                          </a:rPr>
                          <m:t>𝐁</m:t>
                        </m:r>
                        <m:r>
                          <a:rPr lang="es-SV" b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SV" b="1" i="1"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s-SV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𝟑𝟖𝟒</m:t>
                    </m:r>
                    <m:r>
                      <a:rPr lang="es-SV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2" name="CuadroTexto 51">
                <a:extLst>
                  <a:ext uri="{FF2B5EF4-FFF2-40B4-BE49-F238E27FC236}">
                    <a16:creationId xmlns:a16="http://schemas.microsoft.com/office/drawing/2014/main" id="{75E5B5D7-1E1F-E296-C2A2-E4A4C3CB8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6650" y="3292445"/>
                <a:ext cx="1836706" cy="464166"/>
              </a:xfrm>
              <a:prstGeom prst="rect">
                <a:avLst/>
              </a:prstGeom>
              <a:blipFill>
                <a:blip r:embed="rId16"/>
                <a:stretch>
                  <a:fillRect b="-2105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F974C781-2CFA-8B69-D868-946AD816D217}"/>
                  </a:ext>
                </a:extLst>
              </p:cNvPr>
              <p:cNvSpPr txBox="1"/>
              <p:nvPr/>
            </p:nvSpPr>
            <p:spPr>
              <a:xfrm>
                <a:off x="439335" y="4361684"/>
                <a:ext cx="17126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b="0" i="0" smtClean="0">
                          <a:latin typeface="Cambria Math" panose="02040503050406030204" pitchFamily="18" charset="0"/>
                        </a:rPr>
                        <m:t>32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F974C781-2CFA-8B69-D868-946AD816D2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35" y="4361684"/>
                <a:ext cx="1712658" cy="369332"/>
              </a:xfrm>
              <a:prstGeom prst="rect">
                <a:avLst/>
              </a:prstGeom>
              <a:blipFill>
                <a:blip r:embed="rId1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079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6" grpId="0"/>
      <p:bldP spid="28" grpId="0"/>
      <p:bldP spid="30" grpId="0"/>
      <p:bldP spid="32" grpId="0"/>
      <p:bldP spid="34" grpId="0"/>
      <p:bldP spid="36" grpId="0"/>
      <p:bldP spid="38" grpId="0"/>
      <p:bldP spid="40" grpId="0"/>
      <p:bldP spid="42" grpId="0"/>
      <p:bldP spid="44" grpId="0"/>
      <p:bldP spid="46" grpId="0"/>
      <p:bldP spid="48" grpId="0"/>
      <p:bldP spid="50" grpId="0"/>
      <p:bldP spid="52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41527"/>
            <a:ext cx="12187719" cy="6858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30C7AF99-EA22-14EF-B248-D76ED5BEAC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3484" y="508877"/>
            <a:ext cx="3208516" cy="193680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56D3D4A7-2E8C-F1D4-7CC7-E63AA5294069}"/>
                  </a:ext>
                </a:extLst>
              </p:cNvPr>
              <p:cNvSpPr txBox="1"/>
              <p:nvPr/>
            </p:nvSpPr>
            <p:spPr>
              <a:xfrm>
                <a:off x="170916" y="541595"/>
                <a:ext cx="1803163" cy="9227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s-SV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C-D</a:t>
                </a:r>
                <a:r>
                  <a:rPr lang="es-SV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r>
                  <a:rPr lang="es-SV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s-SV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(20,32)   C(24,0)</a:t>
                </a:r>
                <a:endParaRPr lang="es-SV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200" b="0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</m:t>
                      </m:r>
                      <m:sSub>
                        <m:sSubPr>
                          <m:ctrlP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12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   </m:t>
                          </m:r>
                          <m:r>
                            <a:rPr lang="es-SV" sz="1200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   </m:t>
                          </m:r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 </m:t>
                          </m:r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200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2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SV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56D3D4A7-2E8C-F1D4-7CC7-E63AA52940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16" y="541595"/>
                <a:ext cx="1803163" cy="922753"/>
              </a:xfrm>
              <a:prstGeom prst="rect">
                <a:avLst/>
              </a:prstGeom>
              <a:blipFill>
                <a:blip r:embed="rId4"/>
                <a:stretch>
                  <a:fillRect l="-1689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uadroTexto 23">
            <a:extLst>
              <a:ext uri="{FF2B5EF4-FFF2-40B4-BE49-F238E27FC236}">
                <a16:creationId xmlns:a16="http://schemas.microsoft.com/office/drawing/2014/main" id="{7CE8634D-CAB9-35C3-E06D-B887AD6ADF44}"/>
              </a:ext>
            </a:extLst>
          </p:cNvPr>
          <p:cNvSpPr txBox="1"/>
          <p:nvPr/>
        </p:nvSpPr>
        <p:spPr>
          <a:xfrm>
            <a:off x="132031" y="1366521"/>
            <a:ext cx="615297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Calculando la ecuación de la recta entre C y D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5D573AEC-2FE4-6FEA-DB96-A13F8EE24525}"/>
                  </a:ext>
                </a:extLst>
              </p:cNvPr>
              <p:cNvSpPr txBox="1"/>
              <p:nvPr/>
            </p:nvSpPr>
            <p:spPr>
              <a:xfrm>
                <a:off x="140232" y="1983293"/>
                <a:ext cx="1495514" cy="6119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SV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5D573AEC-2FE4-6FEA-DB96-A13F8EE245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32" y="1983293"/>
                <a:ext cx="1495514" cy="6119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755955F1-2793-F1BE-DFE9-B99B6FE7962E}"/>
                  </a:ext>
                </a:extLst>
              </p:cNvPr>
              <p:cNvSpPr txBox="1"/>
              <p:nvPr/>
            </p:nvSpPr>
            <p:spPr>
              <a:xfrm>
                <a:off x="1469876" y="1919813"/>
                <a:ext cx="1895471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SV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es-SV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  <m:r>
                            <a:rPr lang="es-SV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SV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s-SV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755955F1-2793-F1BE-DFE9-B99B6FE79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9876" y="1919813"/>
                <a:ext cx="1895471" cy="612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CuadroTexto 29">
            <a:extLst>
              <a:ext uri="{FF2B5EF4-FFF2-40B4-BE49-F238E27FC236}">
                <a16:creationId xmlns:a16="http://schemas.microsoft.com/office/drawing/2014/main" id="{41894420-39A6-632A-4681-BC009B935949}"/>
              </a:ext>
            </a:extLst>
          </p:cNvPr>
          <p:cNvSpPr txBox="1"/>
          <p:nvPr/>
        </p:nvSpPr>
        <p:spPr>
          <a:xfrm>
            <a:off x="127329" y="2470722"/>
            <a:ext cx="448654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Ecuación punto pendiente de esa recta: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F99971B7-B186-22F3-7A6A-753B9F2FC4DC}"/>
                  </a:ext>
                </a:extLst>
              </p:cNvPr>
              <p:cNvSpPr txBox="1"/>
              <p:nvPr/>
            </p:nvSpPr>
            <p:spPr>
              <a:xfrm>
                <a:off x="0" y="2911737"/>
                <a:ext cx="276883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F99971B7-B186-22F3-7A6A-753B9F2FC4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911737"/>
                <a:ext cx="2768837" cy="369332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43BF7EBB-4C76-ACD5-F7C8-B996A6455077}"/>
                  </a:ext>
                </a:extLst>
              </p:cNvPr>
              <p:cNvSpPr txBox="1"/>
              <p:nvPr/>
            </p:nvSpPr>
            <p:spPr>
              <a:xfrm>
                <a:off x="241368" y="3285861"/>
                <a:ext cx="244409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SV" b="0" i="0" smtClean="0">
                          <a:latin typeface="Cambria Math" panose="02040503050406030204" pitchFamily="18" charset="0"/>
                        </a:rPr>
                        <m:t>32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b="0" i="0" smtClean="0">
                          <a:latin typeface="Cambria Math" panose="02040503050406030204" pitchFamily="18" charset="0"/>
                        </a:rPr>
                        <m:t>−8</m:t>
                      </m:r>
                      <m:d>
                        <m:d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SV" b="0" i="0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d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43BF7EBB-4C76-ACD5-F7C8-B996A64550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368" y="3285861"/>
                <a:ext cx="2444097" cy="369332"/>
              </a:xfrm>
              <a:prstGeom prst="rect">
                <a:avLst/>
              </a:prstGeom>
              <a:blipFill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15012BF4-9049-A633-A39F-326A7248E21A}"/>
                  </a:ext>
                </a:extLst>
              </p:cNvPr>
              <p:cNvSpPr txBox="1"/>
              <p:nvPr/>
            </p:nvSpPr>
            <p:spPr>
              <a:xfrm>
                <a:off x="241368" y="3653951"/>
                <a:ext cx="228677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SV" b="0" i="1" smtClean="0">
                          <a:latin typeface="Cambria Math" panose="02040503050406030204" pitchFamily="18" charset="0"/>
                        </a:rPr>
                        <m:t>−32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b="0" i="0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m:rPr>
                          <m:sty m:val="p"/>
                        </m:rPr>
                        <a:rPr lang="es-SV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s-SV" b="0" i="0" smtClean="0">
                          <a:latin typeface="Cambria Math" panose="02040503050406030204" pitchFamily="18" charset="0"/>
                        </a:rPr>
                        <m:t>+160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15012BF4-9049-A633-A39F-326A7248E2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368" y="3653951"/>
                <a:ext cx="2286774" cy="369332"/>
              </a:xfrm>
              <a:prstGeom prst="rect">
                <a:avLst/>
              </a:prstGeom>
              <a:blipFill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5D95B212-886C-A695-D34C-637DAE033D3C}"/>
                  </a:ext>
                </a:extLst>
              </p:cNvPr>
              <p:cNvSpPr txBox="1"/>
              <p:nvPr/>
            </p:nvSpPr>
            <p:spPr>
              <a:xfrm>
                <a:off x="170916" y="4650379"/>
                <a:ext cx="4559610" cy="11285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Como la gráfica no es x-y, sino t-v, entonces: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=−8</m:t>
                      </m:r>
                      <m:r>
                        <a:rPr lang="es-SV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+192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5D95B212-886C-A695-D34C-637DAE033D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16" y="4650379"/>
                <a:ext cx="4559610" cy="1128514"/>
              </a:xfrm>
              <a:prstGeom prst="rect">
                <a:avLst/>
              </a:prstGeom>
              <a:blipFill>
                <a:blip r:embed="rId10"/>
                <a:stretch>
                  <a:fillRect l="-107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uadroTexto 39">
            <a:extLst>
              <a:ext uri="{FF2B5EF4-FFF2-40B4-BE49-F238E27FC236}">
                <a16:creationId xmlns:a16="http://schemas.microsoft.com/office/drawing/2014/main" id="{877AD653-3F84-BE2B-630E-27787E719ACE}"/>
              </a:ext>
            </a:extLst>
          </p:cNvPr>
          <p:cNvSpPr txBox="1"/>
          <p:nvPr/>
        </p:nvSpPr>
        <p:spPr>
          <a:xfrm>
            <a:off x="132031" y="5656949"/>
            <a:ext cx="4213077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Aplicando la ecuación de desplazamiento: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89D75E87-4051-31D2-8F44-0A8D90FABE80}"/>
                  </a:ext>
                </a:extLst>
              </p:cNvPr>
              <p:cNvSpPr txBox="1"/>
              <p:nvPr/>
            </p:nvSpPr>
            <p:spPr>
              <a:xfrm>
                <a:off x="-94777" y="6031860"/>
                <a:ext cx="3460123" cy="7151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SV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s-SV" b="0" i="0" smtClean="0">
                              <a:latin typeface="Cambria Math" panose="02040503050406030204" pitchFamily="18" charset="0"/>
                            </a:rPr>
                            <m:t>D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1"/>
                            </m:rPr>
                            <a:rPr lang="es-SV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b>
                        <m:sup>
                          <m:r>
                            <a:rPr lang="es-SV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SV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s-SV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SV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  <m:r>
                            <a:rPr lang="es-SV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s-SV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+192)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89D75E87-4051-31D2-8F44-0A8D90FABE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4777" y="6031860"/>
                <a:ext cx="3460123" cy="7151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90421FE0-71D5-A1B3-E683-0648772FC3BC}"/>
                  </a:ext>
                </a:extLst>
              </p:cNvPr>
              <p:cNvSpPr txBox="1"/>
              <p:nvPr/>
            </p:nvSpPr>
            <p:spPr>
              <a:xfrm>
                <a:off x="4416750" y="611266"/>
                <a:ext cx="4735795" cy="9561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SV"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lang="es-SV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s-SV">
                              <a:latin typeface="Cambria Math" panose="02040503050406030204" pitchFamily="18" charset="0"/>
                            </a:rPr>
                            <m:t>D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1"/>
                            </m:rPr>
                            <a:rPr lang="es-SV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SV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SV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  <m:r>
                            <a:rPr lang="es-SV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s-SV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  <m:r>
                            <a:rPr lang="es-SV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  <m:r>
                            <a:rPr lang="es-SV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nary>
                            <m:naryPr>
                              <m:limLoc m:val="undOvr"/>
                              <m:ctrlPr>
                                <a:rPr lang="es-SV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s-SV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20</m:t>
                              </m:r>
                            </m:sub>
                            <m:sup>
                              <m:r>
                                <a:rPr lang="es-SV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24</m:t>
                              </m:r>
                            </m:sup>
                            <m:e>
                              <m:r>
                                <a:rPr lang="es-SV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192</m:t>
                              </m:r>
                            </m:e>
                          </m:nary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90421FE0-71D5-A1B3-E683-0648772FC3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6750" y="611266"/>
                <a:ext cx="4735795" cy="95615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4B5ACA57-915C-E194-D2A0-DBE40A4FD660}"/>
                  </a:ext>
                </a:extLst>
              </p:cNvPr>
              <p:cNvSpPr txBox="1"/>
              <p:nvPr/>
            </p:nvSpPr>
            <p:spPr>
              <a:xfrm>
                <a:off x="4867946" y="1548273"/>
                <a:ext cx="3772256" cy="9271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SV"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lang="es-SV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s-SV">
                              <a:latin typeface="Cambria Math" panose="02040503050406030204" pitchFamily="18" charset="0"/>
                            </a:rPr>
                            <m:t>D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b="0" i="0" smtClean="0">
                          <a:latin typeface="Cambria Math" panose="02040503050406030204" pitchFamily="18" charset="0"/>
                        </a:rPr>
                        <m:t>−8</m:t>
                      </m:r>
                      <m:nary>
                        <m:naryPr>
                          <m:limLoc m:val="subSup"/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1"/>
                            </m:rPr>
                            <a:rPr lang="es-SV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SV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s-SV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s-SV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  <m:r>
                            <a:rPr lang="es-SV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+192</m:t>
                          </m:r>
                          <m:nary>
                            <m:naryPr>
                              <m:limLoc m:val="undOvr"/>
                              <m:ctrlPr>
                                <a:rPr lang="es-SV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s-SV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s-SV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s-SV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24</m:t>
                              </m:r>
                            </m:sup>
                            <m:e>
                              <m:r>
                                <a:rPr lang="es-SV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4B5ACA57-915C-E194-D2A0-DBE40A4FD6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946" y="1548273"/>
                <a:ext cx="3772256" cy="92711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CuadroTexto 47">
                <a:extLst>
                  <a:ext uri="{FF2B5EF4-FFF2-40B4-BE49-F238E27FC236}">
                    <a16:creationId xmlns:a16="http://schemas.microsoft.com/office/drawing/2014/main" id="{6FD88802-242F-2111-4E32-AEC4D1F127C6}"/>
                  </a:ext>
                </a:extLst>
              </p:cNvPr>
              <p:cNvSpPr txBox="1"/>
              <p:nvPr/>
            </p:nvSpPr>
            <p:spPr>
              <a:xfrm>
                <a:off x="4918273" y="2463520"/>
                <a:ext cx="3671602" cy="9033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SV"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lang="es-SV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s-SV">
                              <a:latin typeface="Cambria Math" panose="02040503050406030204" pitchFamily="18" charset="0"/>
                            </a:rPr>
                            <m:t>D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s-SV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SV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−8∗</m:t>
                              </m:r>
                              <m:f>
                                <m:fPr>
                                  <m:ctrlPr>
                                    <a:rPr lang="es-SV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s-SV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SV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s-SV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s-SV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s-SV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sub>
                        <m:sup>
                          <m:r>
                            <a:rPr lang="es-SV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sup>
                      </m:sSubSup>
                      <m:r>
                        <a:rPr lang="es-SV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s-SV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b="0" i="1" smtClean="0">
                                  <a:latin typeface="Cambria Math" panose="02040503050406030204" pitchFamily="18" charset="0"/>
                                </a:rPr>
                                <m:t>192</m:t>
                              </m:r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es-SV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b>
                          <m:r>
                            <a:rPr lang="es-SV" b="0" i="0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b>
                        <m:sup>
                          <m:r>
                            <a:rPr lang="es-SV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SV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48" name="CuadroTexto 47">
                <a:extLst>
                  <a:ext uri="{FF2B5EF4-FFF2-40B4-BE49-F238E27FC236}">
                    <a16:creationId xmlns:a16="http://schemas.microsoft.com/office/drawing/2014/main" id="{6FD88802-242F-2111-4E32-AEC4D1F127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8273" y="2463520"/>
                <a:ext cx="3671602" cy="90338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E3F87A0D-E425-3BCD-119A-9C7E3236FB28}"/>
                  </a:ext>
                </a:extLst>
              </p:cNvPr>
              <p:cNvSpPr txBox="1"/>
              <p:nvPr/>
            </p:nvSpPr>
            <p:spPr>
              <a:xfrm>
                <a:off x="4867946" y="3547494"/>
                <a:ext cx="473579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mtClean="0">
                          <a:latin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SV"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lang="es-SV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s-SV">
                              <a:latin typeface="Cambria Math" panose="02040503050406030204" pitchFamily="18" charset="0"/>
                            </a:rPr>
                            <m:t>D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b="0" i="0" smtClean="0">
                          <a:latin typeface="Cambria Math" panose="02040503050406030204" pitchFamily="18" charset="0"/>
                        </a:rPr>
                        <m:t>−4</m:t>
                      </m:r>
                      <m:d>
                        <m:dPr>
                          <m:ctrlPr>
                            <a:rPr lang="es-SV" b="0" i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b="0" i="0" smtClean="0">
                              <a:latin typeface="Cambria Math" panose="02040503050406030204" pitchFamily="18" charset="0"/>
                            </a:rPr>
                            <m:t>576−400</m:t>
                          </m:r>
                        </m:e>
                      </m:d>
                      <m:r>
                        <a:rPr lang="es-SV" b="0" i="0" smtClean="0">
                          <a:latin typeface="Cambria Math" panose="02040503050406030204" pitchFamily="18" charset="0"/>
                        </a:rPr>
                        <m:t>+192(24−20)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E3F87A0D-E425-3BCD-119A-9C7E3236FB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946" y="3547494"/>
                <a:ext cx="4735795" cy="369332"/>
              </a:xfrm>
              <a:prstGeom prst="rect">
                <a:avLst/>
              </a:prstGeom>
              <a:blipFill>
                <a:blip r:embed="rId1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CuadroTexto 51">
                <a:extLst>
                  <a:ext uri="{FF2B5EF4-FFF2-40B4-BE49-F238E27FC236}">
                    <a16:creationId xmlns:a16="http://schemas.microsoft.com/office/drawing/2014/main" id="{75E5B5D7-1E1F-E296-C2A2-E4A4C3CB89A0}"/>
                  </a:ext>
                </a:extLst>
              </p:cNvPr>
              <p:cNvSpPr txBox="1"/>
              <p:nvPr/>
            </p:nvSpPr>
            <p:spPr>
              <a:xfrm>
                <a:off x="5129535" y="4176748"/>
                <a:ext cx="1836706" cy="464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SV" b="1" smtClean="0">
                        <a:latin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s-SV" b="1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SV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s-SV" b="1" i="1">
                            <a:latin typeface="Cambria Math" panose="02040503050406030204" pitchFamily="18" charset="0"/>
                          </a:rPr>
                          <m:t>𝐂</m:t>
                        </m:r>
                        <m:r>
                          <a:rPr lang="es-SV" b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SV" b="1" i="1">
                            <a:latin typeface="Cambria Math" panose="02040503050406030204" pitchFamily="18" charset="0"/>
                          </a:rPr>
                          <m:t>𝑫</m:t>
                        </m:r>
                      </m:sub>
                    </m:sSub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s-SV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𝟔𝟒</m:t>
                    </m:r>
                    <m:r>
                      <a:rPr lang="es-SV" sz="18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2" name="CuadroTexto 51">
                <a:extLst>
                  <a:ext uri="{FF2B5EF4-FFF2-40B4-BE49-F238E27FC236}">
                    <a16:creationId xmlns:a16="http://schemas.microsoft.com/office/drawing/2014/main" id="{75E5B5D7-1E1F-E296-C2A2-E4A4C3CB8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9535" y="4176748"/>
                <a:ext cx="1836706" cy="464166"/>
              </a:xfrm>
              <a:prstGeom prst="rect">
                <a:avLst/>
              </a:prstGeom>
              <a:blipFill>
                <a:blip r:embed="rId16"/>
                <a:stretch>
                  <a:fillRect b="-2105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F974C781-2CFA-8B69-D868-946AD816D217}"/>
                  </a:ext>
                </a:extLst>
              </p:cNvPr>
              <p:cNvSpPr txBox="1"/>
              <p:nvPr/>
            </p:nvSpPr>
            <p:spPr>
              <a:xfrm>
                <a:off x="791933" y="4366781"/>
                <a:ext cx="17126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b="0" i="0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m:rPr>
                          <m:sty m:val="p"/>
                        </m:rPr>
                        <a:rPr lang="es-SV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s-SV" b="0" i="0" smtClean="0">
                          <a:latin typeface="Cambria Math" panose="02040503050406030204" pitchFamily="18" charset="0"/>
                        </a:rPr>
                        <m:t>+192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F974C781-2CFA-8B69-D868-946AD816D2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33" y="4366781"/>
                <a:ext cx="1712658" cy="369332"/>
              </a:xfrm>
              <a:prstGeom prst="rect">
                <a:avLst/>
              </a:prstGeom>
              <a:blipFill>
                <a:blip r:embed="rId1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E14D4E4E-EBD6-1DD1-C235-247543B5BEA0}"/>
                  </a:ext>
                </a:extLst>
              </p:cNvPr>
              <p:cNvSpPr txBox="1"/>
              <p:nvPr/>
            </p:nvSpPr>
            <p:spPr>
              <a:xfrm>
                <a:off x="754116" y="3992082"/>
                <a:ext cx="228677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b="0" i="0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m:rPr>
                          <m:sty m:val="p"/>
                        </m:rPr>
                        <a:rPr lang="es-SV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s-SV" b="0" i="0" smtClean="0">
                          <a:latin typeface="Cambria Math" panose="02040503050406030204" pitchFamily="18" charset="0"/>
                        </a:rPr>
                        <m:t>+160+32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E14D4E4E-EBD6-1DD1-C235-247543B5BE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116" y="3992082"/>
                <a:ext cx="2286774" cy="369332"/>
              </a:xfrm>
              <a:prstGeom prst="rect">
                <a:avLst/>
              </a:prstGeom>
              <a:blipFill>
                <a:blip r:embed="rId1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262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6" grpId="0"/>
      <p:bldP spid="28" grpId="0"/>
      <p:bldP spid="30" grpId="0"/>
      <p:bldP spid="32" grpId="0"/>
      <p:bldP spid="34" grpId="0"/>
      <p:bldP spid="36" grpId="0"/>
      <p:bldP spid="38" grpId="0"/>
      <p:bldP spid="40" grpId="0"/>
      <p:bldP spid="42" grpId="0"/>
      <p:bldP spid="44" grpId="0"/>
      <p:bldP spid="46" grpId="0"/>
      <p:bldP spid="48" grpId="0"/>
      <p:bldP spid="50" grpId="0"/>
      <p:bldP spid="52" grpId="0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41527"/>
            <a:ext cx="12187719" cy="6858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30C7AF99-EA22-14EF-B248-D76ED5BEAC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3484" y="508877"/>
            <a:ext cx="3208516" cy="193680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5D95B212-886C-A695-D34C-637DAE033D3C}"/>
                  </a:ext>
                </a:extLst>
              </p:cNvPr>
              <p:cNvSpPr txBox="1"/>
              <p:nvPr/>
            </p:nvSpPr>
            <p:spPr>
              <a:xfrm>
                <a:off x="304773" y="663913"/>
                <a:ext cx="8540124" cy="7705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SV" dirty="0" err="1"/>
                  <a:t>inalmente</a:t>
                </a:r>
                <a:r>
                  <a:rPr lang="es-SV" dirty="0"/>
                  <a:t>, al observar la gráfica e identificar que </a:t>
                </a:r>
              </a:p>
              <a:p>
                <a14:m>
                  <m:oMath xmlns:m="http://schemas.openxmlformats.org/officeDocument/2006/math">
                    <m:r>
                      <a:rPr lang="es-SV" i="1"/>
                      <m:t>∆</m:t>
                    </m:r>
                    <m:r>
                      <a:rPr lang="es-SV" i="1"/>
                      <m:t>𝑥</m:t>
                    </m:r>
                    <m:r>
                      <a:rPr lang="es-SV" i="1"/>
                      <m:t>=</m:t>
                    </m:r>
                    <m:nary>
                      <m:naryPr>
                        <m:limLoc m:val="subSup"/>
                        <m:ctrlPr>
                          <a:rPr lang="es-SV" i="1"/>
                        </m:ctrlPr>
                      </m:naryPr>
                      <m:sub>
                        <m:sSub>
                          <m:sSubPr>
                            <m:ctrlPr>
                              <a:rPr lang="es-SV" i="1"/>
                            </m:ctrlPr>
                          </m:sSubPr>
                          <m:e>
                            <m:r>
                              <a:rPr lang="es-SV" i="1"/>
                              <m:t>𝑡</m:t>
                            </m:r>
                          </m:e>
                          <m:sub>
                            <m:r>
                              <a:rPr lang="es-SV" i="1"/>
                              <m:t>1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s-SV" i="1"/>
                            </m:ctrlPr>
                          </m:sSubPr>
                          <m:e>
                            <m:r>
                              <a:rPr lang="es-SV" i="1"/>
                              <m:t>𝑡</m:t>
                            </m:r>
                          </m:e>
                          <m:sub>
                            <m:r>
                              <a:rPr lang="es-SV" i="1"/>
                              <m:t>2</m:t>
                            </m:r>
                          </m:sub>
                        </m:sSub>
                      </m:sup>
                      <m:e>
                        <m:r>
                          <a:rPr lang="es-SV" i="1"/>
                          <m:t>𝑣𝑑𝑡</m:t>
                        </m:r>
                      </m:e>
                    </m:nary>
                  </m:oMath>
                </a14:m>
                <a:r>
                  <a:rPr lang="es-SV" dirty="0"/>
                  <a:t>       esta integral representa el área bajo la curva debajo de la gráfica de v-t</a:t>
                </a:r>
              </a:p>
            </p:txBody>
          </p:sp>
        </mc:Choice>
        <mc:Fallback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5D95B212-886C-A695-D34C-637DAE033D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73" y="663913"/>
                <a:ext cx="8540124" cy="770532"/>
              </a:xfrm>
              <a:prstGeom prst="rect">
                <a:avLst/>
              </a:prstGeom>
              <a:blipFill>
                <a:blip r:embed="rId4"/>
                <a:stretch>
                  <a:fillRect l="-642" t="-29365" b="-99206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uadroTexto 39">
            <a:extLst>
              <a:ext uri="{FF2B5EF4-FFF2-40B4-BE49-F238E27FC236}">
                <a16:creationId xmlns:a16="http://schemas.microsoft.com/office/drawing/2014/main" id="{877AD653-3F84-BE2B-630E-27787E719ACE}"/>
              </a:ext>
            </a:extLst>
          </p:cNvPr>
          <p:cNvSpPr txBox="1"/>
          <p:nvPr/>
        </p:nvSpPr>
        <p:spPr>
          <a:xfrm>
            <a:off x="304773" y="4272530"/>
            <a:ext cx="4213077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Aplicando la ecuación de desplazamiento: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903F867-7FF7-3550-FA92-0F6118F19B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0489" y="1477278"/>
            <a:ext cx="4172532" cy="2572109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BD584926-2F68-58AA-9183-04236EFA9C44}"/>
              </a:ext>
            </a:extLst>
          </p:cNvPr>
          <p:cNvSpPr txBox="1"/>
          <p:nvPr/>
        </p:nvSpPr>
        <p:spPr>
          <a:xfrm>
            <a:off x="153824" y="4737401"/>
            <a:ext cx="4127618" cy="887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Desplazamiento entre A-B</a:t>
            </a:r>
          </a:p>
          <a:p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Área A1 (verde) =base x altura/2= 8x32/2 </a:t>
            </a:r>
            <a:endParaRPr lang="es-SV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97388A0-80DA-EE9A-529E-26EAC22F5C68}"/>
              </a:ext>
            </a:extLst>
          </p:cNvPr>
          <p:cNvSpPr txBox="1"/>
          <p:nvPr/>
        </p:nvSpPr>
        <p:spPr>
          <a:xfrm>
            <a:off x="4084890" y="5255491"/>
            <a:ext cx="12562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s-SV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128 m</a:t>
            </a:r>
            <a:endParaRPr lang="es-SV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0F5833C-D411-2E08-4050-35058C290A31}"/>
              </a:ext>
            </a:extLst>
          </p:cNvPr>
          <p:cNvSpPr txBox="1"/>
          <p:nvPr/>
        </p:nvSpPr>
        <p:spPr>
          <a:xfrm>
            <a:off x="230736" y="5499794"/>
            <a:ext cx="6152972" cy="887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Desplazamiento entre B-C</a:t>
            </a:r>
          </a:p>
          <a:p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Área A2 (celeste) =base x altura= 12x32 </a:t>
            </a:r>
            <a:endParaRPr lang="es-SV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1452C33-0231-44BC-9208-725B64F7A963}"/>
              </a:ext>
            </a:extLst>
          </p:cNvPr>
          <p:cNvSpPr txBox="1"/>
          <p:nvPr/>
        </p:nvSpPr>
        <p:spPr>
          <a:xfrm>
            <a:off x="3988010" y="6009421"/>
            <a:ext cx="10596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s-SV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384 m</a:t>
            </a:r>
            <a:endParaRPr lang="es-SV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5F756BC-E027-CFC0-62DC-A3009AF15EF5}"/>
              </a:ext>
            </a:extLst>
          </p:cNvPr>
          <p:cNvSpPr txBox="1"/>
          <p:nvPr/>
        </p:nvSpPr>
        <p:spPr>
          <a:xfrm>
            <a:off x="5768411" y="4684567"/>
            <a:ext cx="6152972" cy="887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Desplazamiento entre C-D</a:t>
            </a:r>
          </a:p>
          <a:p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Área A3 (amarilla) =base x altura/2= 4x32/2 </a:t>
            </a:r>
            <a:endParaRPr lang="es-SV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4E247F3-CA22-9353-527A-C347C3137FC9}"/>
              </a:ext>
            </a:extLst>
          </p:cNvPr>
          <p:cNvSpPr txBox="1"/>
          <p:nvPr/>
        </p:nvSpPr>
        <p:spPr>
          <a:xfrm>
            <a:off x="9921667" y="5202657"/>
            <a:ext cx="9627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s-SV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64 m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0619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0" grpId="0"/>
      <p:bldP spid="8" grpId="0"/>
      <p:bldP spid="11" grpId="0"/>
      <p:bldP spid="13" grpId="0"/>
      <p:bldP spid="15" grpId="0"/>
      <p:bldP spid="17" grpId="0"/>
      <p:bldP spid="19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552</Words>
  <Application>Microsoft Office PowerPoint</Application>
  <PresentationFormat>Panorámica</PresentationFormat>
  <Paragraphs>87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10</cp:revision>
  <dcterms:created xsi:type="dcterms:W3CDTF">2023-10-27T00:51:22Z</dcterms:created>
  <dcterms:modified xsi:type="dcterms:W3CDTF">2023-11-09T22:30:28Z</dcterms:modified>
</cp:coreProperties>
</file>